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3" r:id="rId5"/>
    <p:sldId id="266" r:id="rId6"/>
    <p:sldId id="259" r:id="rId7"/>
    <p:sldId id="267" r:id="rId8"/>
    <p:sldId id="260" r:id="rId9"/>
    <p:sldId id="270" r:id="rId10"/>
    <p:sldId id="268" r:id="rId11"/>
    <p:sldId id="271" r:id="rId12"/>
    <p:sldId id="261" r:id="rId13"/>
    <p:sldId id="262" r:id="rId14"/>
    <p:sldId id="258" r:id="rId15"/>
    <p:sldId id="269" r:id="rId16"/>
    <p:sldId id="272" r:id="rId17"/>
  </p:sldIdLst>
  <p:sldSz cx="9144000" cy="6858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28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01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20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328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443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358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92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2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39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74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7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13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17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56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19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8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CE44-95C4-4571-8D60-A037E26D05F1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D1630A-CE55-4691-A55F-DF95B5FD4F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544CA-7051-4ACD-827A-5ACFB6912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Odposlechnuto na kurzech pro pedagogy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7425AA-C3BE-4AF6-9A89-7EF0E52894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Doc. PaedDr. Olga Zelinková, CSc.</a:t>
            </a:r>
          </a:p>
        </p:txBody>
      </p:sp>
    </p:spTree>
    <p:extLst>
      <p:ext uri="{BB962C8B-B14F-4D97-AF65-F5344CB8AC3E}">
        <p14:creationId xmlns:p14="http://schemas.microsoft.com/office/powerpoint/2010/main" val="42217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FD56-5552-4431-BA46-64B081A15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Nároky na žáky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79A6E5-509A-4867-80D8-5172B6A73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 průběhu let vnímám nářky pedagogů na neochotu dětí vzdělávat se. </a:t>
            </a:r>
          </a:p>
          <a:p>
            <a:r>
              <a:rPr lang="cs-CZ" sz="2400" dirty="0"/>
              <a:t>Nezájem žáků o cokoliv, obtíže v soustředění. </a:t>
            </a:r>
          </a:p>
          <a:p>
            <a:r>
              <a:rPr lang="cs-CZ" sz="2400" dirty="0"/>
              <a:t>Ze strany učitelů se vyžaduje tolerance. Obava, aby žák nebyl stresovaný. To vede ke snižování nároků na žáky.</a:t>
            </a:r>
          </a:p>
        </p:txBody>
      </p:sp>
    </p:spTree>
    <p:extLst>
      <p:ext uri="{BB962C8B-B14F-4D97-AF65-F5344CB8AC3E}">
        <p14:creationId xmlns:p14="http://schemas.microsoft.com/office/powerpoint/2010/main" val="194117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D57C85-C61D-4B27-A174-48D20F43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Odposlechnuto od rodičů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042303-7FDB-44FA-AAEC-9B5DFD294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526960"/>
            <a:ext cx="7004482" cy="4514404"/>
          </a:xfrm>
        </p:spPr>
        <p:txBody>
          <a:bodyPr>
            <a:noAutofit/>
          </a:bodyPr>
          <a:lstStyle/>
          <a:p>
            <a:r>
              <a:rPr lang="cs-CZ" sz="2000" dirty="0"/>
              <a:t>Syn má slovní hodnocení ve stylu.“ Jsi pomalý, měl bys zrychlit pracovní tempo.“ Spolužáci se mu začínají smát. Syn chodí domů s tvrzením: „Jsem hloupý, nic si nepamatuju, ničemu nerozumím.“</a:t>
            </a:r>
          </a:p>
          <a:p>
            <a:r>
              <a:rPr lang="cs-CZ" sz="2000" dirty="0"/>
              <a:t>Moderní přístup paní učitelky na lístečcích: „Chyba je náš přítel. Když něco nevím, zeptám se.“ Současně je ale za chybu snižována známka ve všech úkolech. Děti se bojí zeptat, protože paní učitelka odpoví: „ To už jsem vysvětlovala, máš dávat pozor. Poraď si sám.“    </a:t>
            </a:r>
          </a:p>
          <a:p>
            <a:r>
              <a:rPr lang="cs-CZ" sz="2000" dirty="0"/>
              <a:t>Paní učitelka ve středu vysvětlila násobilku a ve čtvrtek píší test.</a:t>
            </a:r>
          </a:p>
          <a:p>
            <a:r>
              <a:rPr lang="cs-CZ" sz="2000" dirty="0"/>
              <a:t>Matka žákyně 3.ročníku. Dcera nakreslila výkres. Paní učitelka řekla, že se jí nelíbí a hodila ho do koše.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1115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41083-F218-41D4-AFD0-6D7E45CB5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Rodiče a pracovníci poradenských zařízení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FBAA27-53C6-44D6-A1A6-75CC525FB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Matka dítěte s podezřením na dyslexii (dyslexie v rodině) v PPP. „V předškolním věku se o dyslexii nemluví, diagnózu provádíme až ve 3.ročníku ZŠ.“</a:t>
            </a:r>
          </a:p>
          <a:p>
            <a:r>
              <a:rPr lang="cs-CZ" sz="2800" dirty="0"/>
              <a:t>Pracovnice PPP – prosím, můžete v kurzu vysvětlit, co jsou specifické dysortografické chyby?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03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BC600-EE61-4F06-8CA7-01D61871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Dospívající a dospělí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1C8C7-AFF9-46E2-A7FA-CD2175115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celý život ve mně zůstávají nepříjemné zážitky spojené s dyslexií ze základní školy.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Do PPP jsem chodila opakovaně, ale nikdy jsme se já ani maminka nedověděly, jak doma pracovat.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Dyslexie je jednou z příčin, proč jsem v současné době psychiatrickým pacientem.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1798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810AD7-A9EE-4E67-9F62-4257D476D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Aplikace poznatků z  kurzů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894A2C-9E44-4D75-85DB-CF7F430F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864312"/>
            <a:ext cx="6347714" cy="4177052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více než 30.let práce s učiteli (též se studenty) vidím jako významný problém nižší schopnost aplikovat teoretické poznatky do praxe. Např.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Cvičení sluchového vnímání. „To nemohu dělat, ve třídě MŠ mám 5 Ukrajinců.“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a klasifikace 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s dětmi s ADHD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405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8965B-F6C1-4799-BAD7-E90D88F3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poznatky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F1D3D-ECD0-4B45-90B8-EF91288C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Obtíže při komunikaci s problémovými žáky – naslouchání, snaha vše řešit rychle.</a:t>
            </a:r>
          </a:p>
          <a:p>
            <a:r>
              <a:rPr lang="cs-CZ" sz="2400" dirty="0"/>
              <a:t>Ne vždy ochota využít 1.stupeň  podpůrných opatření.</a:t>
            </a:r>
          </a:p>
          <a:p>
            <a:r>
              <a:rPr lang="cs-CZ" sz="2400" dirty="0"/>
              <a:t>Chtějí úplně přesný postup, co s kterým žákem kdy dělat.</a:t>
            </a:r>
          </a:p>
          <a:p>
            <a:r>
              <a:rPr lang="cs-CZ" sz="2400" dirty="0"/>
              <a:t>Neochota měnit navyklé postupy. „To nejde!!!“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236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3FE94D-8F34-4884-BB07-BEA70780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CE3624-06B9-4624-9986-B9D63425F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13896"/>
            <a:ext cx="6347714" cy="4727468"/>
          </a:xfrm>
        </p:spPr>
        <p:txBody>
          <a:bodyPr>
            <a:no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zájemci o vzdělávání jsou značné rozdíly, které se následně projevují v jejich reakcích, a to od velmi zasvěceného přístupu po ustrnutí učitele na úrovni vlastních zkušeností ze školních let popř. poznatků z pedagogických fakult před mnoha lety.  </a:t>
            </a:r>
          </a:p>
          <a:p>
            <a:r>
              <a:rPr lang="cs-CZ" sz="2400" dirty="0"/>
              <a:t>Je dobře, že se učitelé vzdělávají, ale chybí systém, povinnost absolvovat vzdělávací akce.</a:t>
            </a:r>
          </a:p>
          <a:p>
            <a:r>
              <a:rPr lang="cs-CZ" sz="2400" dirty="0"/>
              <a:t>Je to částečně terapeutická akce : „Sejmout tíhu zodpovědnosti v případě, že se žák nezlepšuje, nevhodné chování.“</a:t>
            </a:r>
          </a:p>
        </p:txBody>
      </p:sp>
    </p:spTree>
    <p:extLst>
      <p:ext uri="{BB962C8B-B14F-4D97-AF65-F5344CB8AC3E}">
        <p14:creationId xmlns:p14="http://schemas.microsoft.com/office/powerpoint/2010/main" val="342668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BD76F-D96B-4F8F-897E-40453C200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C916A9-258C-435F-BABD-B0EC569DB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06858"/>
            <a:ext cx="6347714" cy="4434505"/>
          </a:xfrm>
        </p:spPr>
        <p:txBody>
          <a:bodyPr>
            <a:normAutofit fontScale="47500" lnSpcReduction="20000"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pedagogů v průběhu 30. let.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Odposlechnuto na kurzech pro pedagogy (MŠ, ZŠ, PPP, rodiče, pracovníci dalších institucí).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z otázek a připomínek vyplývá ?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cs-CZ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5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EA497-7F5B-44A4-80C4-82E6AA49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90. léta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F4B3C-865E-40E7-A7B1-30BCA478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48902"/>
            <a:ext cx="6347714" cy="429246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Mezi pedagogy velký hlad po informacích oproštěných od politického vlivu. </a:t>
            </a:r>
          </a:p>
          <a:p>
            <a:r>
              <a:rPr lang="cs-CZ" sz="2400" dirty="0"/>
              <a:t>To vedlo ke vzniku nových vzdělávacích institucí, nárůst počtu lektorů.</a:t>
            </a:r>
          </a:p>
          <a:p>
            <a:r>
              <a:rPr lang="cs-CZ" sz="2400" dirty="0"/>
              <a:t>Různorodá témata byla obohacena poznatky ze zahraničí, které k nám pronikaly (ADHD, alternativní pedagogické směry).</a:t>
            </a:r>
          </a:p>
          <a:p>
            <a:r>
              <a:rPr lang="cs-CZ" sz="2400" dirty="0"/>
              <a:t>V oblasti SPU jsme se přesvědčili, že díky prof. Matějčkovi byly naše poznatky na úrovni zahraničí.     </a:t>
            </a:r>
          </a:p>
        </p:txBody>
      </p:sp>
    </p:spTree>
    <p:extLst>
      <p:ext uri="{BB962C8B-B14F-4D97-AF65-F5344CB8AC3E}">
        <p14:creationId xmlns:p14="http://schemas.microsoft.com/office/powerpoint/2010/main" val="381430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3ED9-DCF6-4C7E-B748-5A2E628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vzdělávání v průběhu třiceti let.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8CEE04-FB13-48E9-8AD1-C317152A8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97476"/>
            <a:ext cx="6347714" cy="4043887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Zájem o různá témata odrážel a odráží problémy ve školství. Intenzivní vzdělávání proběhlo v souvislosti s integrací a později inkluzivním vzděláváním. </a:t>
            </a:r>
          </a:p>
          <a:p>
            <a:r>
              <a:rPr lang="cs-CZ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21. století se objevily obtíže spojené se vzděláváním žáků nejen z Ukrajiny, ale též imigrantů z různých zemí.  </a:t>
            </a:r>
          </a:p>
          <a:p>
            <a:r>
              <a:rPr lang="cs-CZ" sz="5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Dlouhodobě jsou v popředí zájmu otázky chování dětí, diagnostika ADHD. Zájem směřuje k otázce „jak s dětmi pracovat“.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88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C6465-5CC8-4681-95F0-C0868092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zkušenosti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AD8E4-06B9-4AE4-98C6-2945C70E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97982"/>
            <a:ext cx="6474782" cy="4443382"/>
          </a:xfrm>
        </p:spPr>
        <p:txBody>
          <a:bodyPr>
            <a:noAutofit/>
          </a:bodyPr>
          <a:lstStyle/>
          <a:p>
            <a:r>
              <a:rPr lang="cs-CZ" sz="2400" dirty="0"/>
              <a:t>Od počátku 90. let do roku 2005 se mých kurzů zúčastnilo 60 000 pedagogů.</a:t>
            </a:r>
          </a:p>
          <a:p>
            <a:r>
              <a:rPr lang="cs-CZ" sz="2400" dirty="0"/>
              <a:t>Ve školním roce 2023/24 jich bylo téměř 650.</a:t>
            </a:r>
          </a:p>
          <a:p>
            <a:r>
              <a:rPr lang="cs-CZ" sz="2400" dirty="0" err="1"/>
              <a:t>Covidová</a:t>
            </a:r>
            <a:r>
              <a:rPr lang="cs-CZ" sz="2400" dirty="0"/>
              <a:t> léta přispěla k rozvoji online kurzů s jejich výhodami a nevýhodami. </a:t>
            </a:r>
          </a:p>
          <a:p>
            <a:r>
              <a:rPr lang="cs-CZ" sz="2400" dirty="0"/>
              <a:t>Vedla ke zvládnutí techniky ve školách.</a:t>
            </a:r>
          </a:p>
          <a:p>
            <a:r>
              <a:rPr lang="cs-CZ" sz="2400" dirty="0"/>
              <a:t>Ze setkávání s pedagogy různých stupňů škol vyplývá řada poznatků, které odrážejí aktuální stav vývoje školství a společnosti.   </a:t>
            </a:r>
          </a:p>
        </p:txBody>
      </p:sp>
    </p:spTree>
    <p:extLst>
      <p:ext uri="{BB962C8B-B14F-4D97-AF65-F5344CB8AC3E}">
        <p14:creationId xmlns:p14="http://schemas.microsoft.com/office/powerpoint/2010/main" val="346503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704EC-CB06-439B-9706-CDF8D59D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EB3C2-0FBC-4FAA-A2EF-B80055F46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4614"/>
            <a:ext cx="6347714" cy="4416749"/>
          </a:xfrm>
        </p:spPr>
        <p:txBody>
          <a:bodyPr>
            <a:normAutofit/>
          </a:bodyPr>
          <a:lstStyle/>
          <a:p>
            <a:r>
              <a:rPr lang="cs-CZ" sz="2400" dirty="0"/>
              <a:t>„Paní učitelka je zlá“ Proč? „Musím si uklízet hračky o sám se oblékat.“</a:t>
            </a:r>
          </a:p>
          <a:p>
            <a:r>
              <a:rPr lang="cs-CZ" sz="2400" dirty="0"/>
              <a:t>Snižuje se připravenost dětí ke vstupu do MŠ.</a:t>
            </a:r>
          </a:p>
          <a:p>
            <a:r>
              <a:rPr lang="cs-CZ" sz="2400" dirty="0"/>
              <a:t>Nemá-li MŠ kroužek angličtiny, není „IN“. Čím více kroužků, tím lépe.</a:t>
            </a:r>
          </a:p>
          <a:p>
            <a:r>
              <a:rPr lang="cs-CZ" sz="2400" dirty="0"/>
              <a:t>Se synem každý den alespoň  hodinu děláme pracovní listy, aby to někam dotáhl.</a:t>
            </a:r>
          </a:p>
        </p:txBody>
      </p:sp>
    </p:spTree>
    <p:extLst>
      <p:ext uri="{BB962C8B-B14F-4D97-AF65-F5344CB8AC3E}">
        <p14:creationId xmlns:p14="http://schemas.microsoft.com/office/powerpoint/2010/main" val="199259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158EE-9941-4B2A-B092-E619099D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E6BB57-BCAA-4BD1-B9BB-248565A3F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69002"/>
            <a:ext cx="6347714" cy="4372361"/>
          </a:xfrm>
        </p:spPr>
        <p:txBody>
          <a:bodyPr>
            <a:noAutofit/>
          </a:bodyPr>
          <a:lstStyle/>
          <a:p>
            <a:r>
              <a:rPr lang="cs-CZ" sz="2400" dirty="0"/>
              <a:t>Změna v pohledu na asistenty pedagoga.</a:t>
            </a:r>
          </a:p>
          <a:p>
            <a:r>
              <a:rPr lang="cs-CZ" sz="2400" dirty="0"/>
              <a:t>Co paní učitelky trápí?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Chování rodičů – přílišná tolerance dětí.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Neschopnost jednoznačně formulovat dětem pravidla chování.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Podléhání přání dětí.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Agresivita rodičů.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dirty="0"/>
              <a:t>Obava z konfliktů s rodiči, pokud se nemohou opřít o vedení školy.   </a:t>
            </a:r>
          </a:p>
        </p:txBody>
      </p:sp>
    </p:spTree>
    <p:extLst>
      <p:ext uri="{BB962C8B-B14F-4D97-AF65-F5344CB8AC3E}">
        <p14:creationId xmlns:p14="http://schemas.microsoft.com/office/powerpoint/2010/main" val="1498606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A7B2A-91C0-47D5-87A5-FE616B15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FC70E-F5DB-4440-A22C-6F9EE284A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40528"/>
            <a:ext cx="6616824" cy="4700836"/>
          </a:xfrm>
        </p:spPr>
        <p:txBody>
          <a:bodyPr>
            <a:noAutofit/>
          </a:bodyPr>
          <a:lstStyle/>
          <a:p>
            <a:r>
              <a:rPr lang="cs-CZ" sz="2400" dirty="0"/>
              <a:t>Při prvních neúspěších v psaní a čtení pláčou, odmítají pracovat.</a:t>
            </a:r>
          </a:p>
          <a:p>
            <a:r>
              <a:rPr lang="cs-CZ" sz="2400" dirty="0"/>
              <a:t>Potřebuji jen papír na úlevy.</a:t>
            </a:r>
          </a:p>
          <a:p>
            <a:r>
              <a:rPr lang="cs-CZ" sz="2400" dirty="0"/>
              <a:t>Až mu dozraje mozeček, bude chtít číst a půjde mu to.</a:t>
            </a:r>
          </a:p>
          <a:p>
            <a:r>
              <a:rPr lang="cs-CZ" sz="2400" dirty="0"/>
              <a:t>Proč některé děti čtou lépe anglicky než česky.</a:t>
            </a:r>
          </a:p>
          <a:p>
            <a:r>
              <a:rPr lang="cs-CZ" sz="2400" dirty="0"/>
              <a:t>Přeceňování dětí – „Má na víc.“ </a:t>
            </a:r>
          </a:p>
          <a:p>
            <a:r>
              <a:rPr lang="cs-CZ" sz="2400" dirty="0"/>
              <a:t>ZŠ Montessori – děti přijímáme spíše na základě konzultace rodiči, chtějí-li spolupracovat a přijmout jejich systém.  </a:t>
            </a:r>
          </a:p>
        </p:txBody>
      </p:sp>
    </p:spTree>
    <p:extLst>
      <p:ext uri="{BB962C8B-B14F-4D97-AF65-F5344CB8AC3E}">
        <p14:creationId xmlns:p14="http://schemas.microsoft.com/office/powerpoint/2010/main" val="220257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C044E-D2E4-4564-8BA7-D4017D0D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Školní 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82BBD7-C6CC-42C5-B076-EB9D2479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060"/>
            <a:ext cx="6347714" cy="4594303"/>
          </a:xfrm>
        </p:spPr>
        <p:txBody>
          <a:bodyPr>
            <a:noAutofit/>
          </a:bodyPr>
          <a:lstStyle/>
          <a:p>
            <a:r>
              <a:rPr lang="cs-CZ" sz="2400" dirty="0"/>
              <a:t>Bylo by dobré, kdyby ve škole byl speciální pedagog nebo psycholog, který by chodil do hodin a vnímal práci učitele a reakce žáků. (proti škatulkování, využití potenciálu dětí, jejich individuálních schopností)</a:t>
            </a:r>
          </a:p>
          <a:p>
            <a:r>
              <a:rPr lang="cs-CZ" sz="2400" dirty="0"/>
              <a:t>Paní učitelka:“ Jak je možné že se od 60.let opakují poznatky o dětech hyperaktivních, impulzivních a někteří učitelé za tyto projevy stále trestají. Lze s tím něco dělat? </a:t>
            </a:r>
          </a:p>
        </p:txBody>
      </p:sp>
    </p:spTree>
    <p:extLst>
      <p:ext uri="{BB962C8B-B14F-4D97-AF65-F5344CB8AC3E}">
        <p14:creationId xmlns:p14="http://schemas.microsoft.com/office/powerpoint/2010/main" val="11076421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150</TotalTime>
  <Words>973</Words>
  <Application>Microsoft Office PowerPoint</Application>
  <PresentationFormat>Předvádění na obrazovce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Wingdings 3</vt:lpstr>
      <vt:lpstr>Fazeta</vt:lpstr>
      <vt:lpstr>Odposlechnuto na kurzech pro pedagogy </vt:lpstr>
      <vt:lpstr>Obsah</vt:lpstr>
      <vt:lpstr>90. léta</vt:lpstr>
      <vt:lpstr>Obsah vzdělávání v průběhu třiceti let. </vt:lpstr>
      <vt:lpstr>Konkrétní zkušenosti</vt:lpstr>
      <vt:lpstr>Předškolní věk</vt:lpstr>
      <vt:lpstr>Předškolní věk</vt:lpstr>
      <vt:lpstr>Školní věk</vt:lpstr>
      <vt:lpstr>Školní věk</vt:lpstr>
      <vt:lpstr>Nároky na žáky</vt:lpstr>
      <vt:lpstr>Odposlechnuto od rodičů</vt:lpstr>
      <vt:lpstr>Rodiče a pracovníci poradenských zařízení</vt:lpstr>
      <vt:lpstr>Dospívající a dospělí</vt:lpstr>
      <vt:lpstr>Aplikace poznatků z  kurzů</vt:lpstr>
      <vt:lpstr>Negativní poznatky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Odposlechnuto na kurzech pro pedagogy</dc:title>
  <dc:creator>Olga Zelinková</dc:creator>
  <cp:lastModifiedBy>Olga Zelinková</cp:lastModifiedBy>
  <cp:revision>14</cp:revision>
  <cp:lastPrinted>2024-03-20T13:40:42Z</cp:lastPrinted>
  <dcterms:created xsi:type="dcterms:W3CDTF">2024-02-18T10:21:21Z</dcterms:created>
  <dcterms:modified xsi:type="dcterms:W3CDTF">2024-03-20T13:42:16Z</dcterms:modified>
</cp:coreProperties>
</file>